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392" r:id="rId4"/>
    <p:sldId id="387" r:id="rId5"/>
    <p:sldId id="388" r:id="rId6"/>
    <p:sldId id="393" r:id="rId7"/>
    <p:sldId id="389" r:id="rId8"/>
    <p:sldId id="380" r:id="rId9"/>
    <p:sldId id="390" r:id="rId10"/>
    <p:sldId id="258" r:id="rId11"/>
    <p:sldId id="259" r:id="rId12"/>
    <p:sldId id="391" r:id="rId13"/>
    <p:sldId id="295" r:id="rId14"/>
    <p:sldId id="296" r:id="rId15"/>
    <p:sldId id="297" r:id="rId16"/>
    <p:sldId id="381" r:id="rId17"/>
    <p:sldId id="331" r:id="rId18"/>
    <p:sldId id="332" r:id="rId19"/>
    <p:sldId id="299" r:id="rId20"/>
    <p:sldId id="338" r:id="rId21"/>
    <p:sldId id="333" r:id="rId22"/>
    <p:sldId id="301" r:id="rId23"/>
    <p:sldId id="339" r:id="rId24"/>
    <p:sldId id="334" r:id="rId25"/>
    <p:sldId id="302" r:id="rId26"/>
    <p:sldId id="335" r:id="rId27"/>
    <p:sldId id="336" r:id="rId28"/>
    <p:sldId id="303" r:id="rId29"/>
    <p:sldId id="337" r:id="rId30"/>
    <p:sldId id="340" r:id="rId31"/>
    <p:sldId id="304" r:id="rId32"/>
    <p:sldId id="341" r:id="rId33"/>
    <p:sldId id="342" r:id="rId34"/>
    <p:sldId id="305" r:id="rId35"/>
    <p:sldId id="344" r:id="rId36"/>
    <p:sldId id="345" r:id="rId37"/>
    <p:sldId id="306" r:id="rId38"/>
    <p:sldId id="307" r:id="rId39"/>
    <p:sldId id="308" r:id="rId40"/>
    <p:sldId id="346" r:id="rId41"/>
    <p:sldId id="347" r:id="rId42"/>
    <p:sldId id="309" r:id="rId43"/>
    <p:sldId id="348" r:id="rId44"/>
    <p:sldId id="349" r:id="rId45"/>
    <p:sldId id="310" r:id="rId46"/>
    <p:sldId id="350" r:id="rId47"/>
    <p:sldId id="351" r:id="rId48"/>
    <p:sldId id="311" r:id="rId49"/>
    <p:sldId id="352" r:id="rId50"/>
    <p:sldId id="382" r:id="rId51"/>
    <p:sldId id="353" r:id="rId52"/>
    <p:sldId id="313" r:id="rId53"/>
    <p:sldId id="354" r:id="rId54"/>
    <p:sldId id="355" r:id="rId55"/>
    <p:sldId id="314" r:id="rId56"/>
    <p:sldId id="356" r:id="rId57"/>
    <p:sldId id="357" r:id="rId58"/>
    <p:sldId id="315" r:id="rId59"/>
    <p:sldId id="358" r:id="rId60"/>
    <p:sldId id="359" r:id="rId61"/>
    <p:sldId id="316" r:id="rId62"/>
    <p:sldId id="360" r:id="rId63"/>
    <p:sldId id="361" r:id="rId64"/>
    <p:sldId id="317" r:id="rId65"/>
    <p:sldId id="362" r:id="rId66"/>
    <p:sldId id="383" r:id="rId67"/>
    <p:sldId id="363" r:id="rId68"/>
    <p:sldId id="318" r:id="rId69"/>
    <p:sldId id="364" r:id="rId70"/>
    <p:sldId id="365" r:id="rId71"/>
    <p:sldId id="320" r:id="rId72"/>
    <p:sldId id="366" r:id="rId73"/>
    <p:sldId id="367" r:id="rId74"/>
    <p:sldId id="321" r:id="rId75"/>
    <p:sldId id="368" r:id="rId76"/>
    <p:sldId id="369" r:id="rId77"/>
    <p:sldId id="322" r:id="rId78"/>
    <p:sldId id="370" r:id="rId79"/>
    <p:sldId id="384" r:id="rId80"/>
    <p:sldId id="371" r:id="rId81"/>
    <p:sldId id="324" r:id="rId82"/>
    <p:sldId id="372" r:id="rId83"/>
    <p:sldId id="373" r:id="rId84"/>
    <p:sldId id="325" r:id="rId85"/>
    <p:sldId id="374" r:id="rId86"/>
    <p:sldId id="375" r:id="rId87"/>
    <p:sldId id="326" r:id="rId88"/>
    <p:sldId id="376" r:id="rId89"/>
    <p:sldId id="385" r:id="rId90"/>
    <p:sldId id="377" r:id="rId91"/>
    <p:sldId id="328" r:id="rId92"/>
    <p:sldId id="378" r:id="rId93"/>
    <p:sldId id="386" r:id="rId94"/>
    <p:sldId id="294" r:id="rId95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6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04376" y="2107768"/>
            <a:ext cx="8850666" cy="2642465"/>
          </a:xfrm>
        </p:spPr>
        <p:txBody>
          <a:bodyPr anchor="ctr">
            <a:noAutofit/>
          </a:bodyPr>
          <a:lstStyle/>
          <a:p>
            <a:r>
              <a:rPr lang="en-US" altLang="ja-JP" dirty="0" smtClean="0">
                <a:solidFill>
                  <a:srgbClr val="10253F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dirty="0" smtClean="0">
                <a:solidFill>
                  <a:srgbClr val="10253F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によるデータ可視化</a:t>
            </a:r>
            <a:endParaRPr kumimoji="1" lang="ja-JP" altLang="en-US" dirty="0">
              <a:solidFill>
                <a:srgbClr val="10253F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5230381"/>
            <a:ext cx="6400800" cy="1219200"/>
          </a:xfrm>
        </p:spPr>
        <p:txBody>
          <a:bodyPr>
            <a:noAutofit/>
          </a:bodyPr>
          <a:lstStyle/>
          <a:p>
            <a:r>
              <a:rPr kumimoji="1" lang="ja-JP" altLang="en-US" sz="2800" dirty="0" smtClean="0">
                <a:latin typeface="HG丸ｺﾞｼｯｸM-PRO"/>
                <a:ea typeface="HG丸ｺﾞｼｯｸM-PRO"/>
                <a:cs typeface="HG丸ｺﾞｼｯｸM-PRO"/>
              </a:rPr>
              <a:t>里　洋平</a:t>
            </a:r>
            <a:r>
              <a:rPr kumimoji="1" lang="en-US" altLang="ja-JP" sz="2800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kumimoji="1" lang="ja-JP" altLang="en-US" sz="2800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kumimoji="1" lang="en-US" altLang="ja-JP" sz="2800" dirty="0" smtClean="0">
                <a:latin typeface="HG丸ｺﾞｼｯｸM-PRO"/>
                <a:ea typeface="HG丸ｺﾞｼｯｸM-PRO"/>
                <a:cs typeface="HG丸ｺﾞｼｯｸM-PRO"/>
              </a:rPr>
              <a:t>@</a:t>
            </a:r>
            <a:r>
              <a:rPr kumimoji="1" lang="en-US" altLang="ja-JP" sz="2800" dirty="0" err="1" smtClean="0">
                <a:latin typeface="HG丸ｺﾞｼｯｸM-PRO"/>
                <a:ea typeface="HG丸ｺﾞｼｯｸM-PRO"/>
                <a:cs typeface="HG丸ｺﾞｼｯｸM-PRO"/>
              </a:rPr>
              <a:t>yokkuns</a:t>
            </a:r>
            <a:r>
              <a:rPr kumimoji="1" lang="ja-JP" altLang="en-US" sz="2800" dirty="0" smtClean="0"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en-US" altLang="ja-JP" sz="2800" dirty="0" smtClean="0">
              <a:latin typeface="HG丸ｺﾞｼｯｸM-PRO"/>
              <a:ea typeface="HG丸ｺﾞｼｯｸM-PRO"/>
              <a:cs typeface="HG丸ｺﾞｼｯｸM-PRO"/>
            </a:endParaRPr>
          </a:p>
          <a:p>
            <a:r>
              <a:rPr lang="ja-JP" altLang="en-US" sz="2800" dirty="0" smtClean="0">
                <a:latin typeface="HG丸ｺﾞｼｯｸM-PRO"/>
                <a:ea typeface="HG丸ｺﾞｼｯｸM-PRO"/>
                <a:cs typeface="HG丸ｺﾞｼｯｸM-PRO"/>
              </a:rPr>
              <a:t>第４２回</a:t>
            </a:r>
            <a:r>
              <a:rPr lang="en-US" altLang="ja-JP" sz="2800" dirty="0" err="1" smtClean="0">
                <a:latin typeface="HG丸ｺﾞｼｯｸM-PRO"/>
                <a:ea typeface="HG丸ｺﾞｼｯｸM-PRO"/>
                <a:cs typeface="HG丸ｺﾞｼｯｸM-PRO"/>
              </a:rPr>
              <a:t>Tokyo.R</a:t>
            </a:r>
            <a:r>
              <a:rPr lang="en-US" altLang="ja-JP" sz="2800" dirty="0" smtClean="0">
                <a:latin typeface="HG丸ｺﾞｼｯｸM-PRO"/>
                <a:ea typeface="HG丸ｺﾞｼｯｸM-PRO"/>
                <a:cs typeface="HG丸ｺﾞｼｯｸM-PRO"/>
              </a:rPr>
              <a:t> 2014.08.30</a:t>
            </a:r>
            <a:endParaRPr kumimoji="1" lang="ja-JP" altLang="en-US" sz="2800" dirty="0"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7" name="直線コネクタ 6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42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によるグラフ作成のイメージ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49" y="776369"/>
            <a:ext cx="8350219" cy="593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によるグラフ作成の流れ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70" y="735287"/>
            <a:ext cx="6922779" cy="59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本資料で</a:t>
            </a:r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使用するデータ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仮想の売上データ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5179" y="2126079"/>
            <a:ext cx="8788167" cy="26058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商品</a:t>
            </a:r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1</a:t>
            </a: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の月次売上データ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kumimoji="1"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商品</a:t>
            </a:r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1,2</a:t>
            </a: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の月次売上データ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kumimoji="1"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店舗</a:t>
            </a:r>
            <a:r>
              <a:rPr kumimoji="1" lang="en-US" altLang="ja-JP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1〜3</a:t>
            </a:r>
            <a:r>
              <a:rPr kumimoji="1"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の商品</a:t>
            </a:r>
            <a:r>
              <a:rPr kumimoji="1" lang="en-US" altLang="ja-JP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3,4</a:t>
            </a:r>
            <a:r>
              <a:rPr kumimoji="1"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の日次売上データ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120878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データの作成</a:t>
            </a:r>
            <a:r>
              <a:rPr lang="en-US" altLang="en-US" sz="2400" b="1" dirty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①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：商品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1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の月次売上データ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130300"/>
            <a:ext cx="8864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1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データの作成 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②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：商品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1,2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の月次売上データ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メッセージライン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8" y="788365"/>
            <a:ext cx="8186045" cy="574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データの作成</a:t>
            </a:r>
            <a:r>
              <a:rPr kumimoji="1" lang="en-US" altLang="ja-JP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kumimoji="1" lang="en-US" altLang="ja-JP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③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：店舗</a:t>
            </a:r>
            <a:r>
              <a:rPr kumimoji="1" lang="en-US" altLang="ja-JP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1〜3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の商品</a:t>
            </a:r>
            <a:r>
              <a:rPr kumimoji="1" lang="en-US" altLang="ja-JP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3,4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の日次売上データ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メッセージライン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788365"/>
            <a:ext cx="87757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基本的な棒グラフ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84" y="1905524"/>
            <a:ext cx="6525433" cy="48940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723515"/>
            <a:ext cx="8775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背景色の変更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背景色を白にしたい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8" y="1555168"/>
            <a:ext cx="6934185" cy="52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2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背景色の変更（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theme_bw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9" y="2763497"/>
            <a:ext cx="8775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28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背景色の変更（結果）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142977"/>
            <a:ext cx="8775700" cy="14351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55" y="3022043"/>
            <a:ext cx="4238651" cy="317898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0452"/>
            <a:ext cx="4214105" cy="3160579"/>
          </a:xfrm>
          <a:prstGeom prst="rect">
            <a:avLst/>
          </a:prstGeom>
        </p:spPr>
      </p:pic>
      <p:sp>
        <p:nvSpPr>
          <p:cNvPr id="5" name="二等辺三角形 4"/>
          <p:cNvSpPr/>
          <p:nvPr/>
        </p:nvSpPr>
        <p:spPr>
          <a:xfrm rot="5400000">
            <a:off x="3391808" y="4485553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637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軸ラベル・タイトルの変更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軸ラベルやタイトルを日本語にしたい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21" y="1493130"/>
            <a:ext cx="7153159" cy="536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6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>
                <a:latin typeface="HG丸ｺﾞｼｯｸM-PRO"/>
                <a:ea typeface="HG丸ｺﾞｼｯｸM-PRO"/>
                <a:cs typeface="HG丸ｺﾞｼｯｸM-PRO"/>
              </a:rPr>
              <a:t>軸ラベル・タイトルの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変更（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xlab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、</a:t>
            </a:r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ylab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、</a:t>
            </a:r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ggtitle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9" y="2570280"/>
            <a:ext cx="8763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>
                <a:latin typeface="HG丸ｺﾞｼｯｸM-PRO"/>
                <a:ea typeface="HG丸ｺﾞｼｯｸM-PRO"/>
                <a:cs typeface="HG丸ｺﾞｼｯｸM-PRO"/>
              </a:rPr>
              <a:t>軸ラベル・タイトルの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変更（結果）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1" y="949760"/>
            <a:ext cx="8763000" cy="19812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9" y="3401628"/>
            <a:ext cx="3966736" cy="2975052"/>
          </a:xfrm>
          <a:prstGeom prst="rect">
            <a:avLst/>
          </a:prstGeom>
        </p:spPr>
      </p:pic>
      <p:sp>
        <p:nvSpPr>
          <p:cNvPr id="8" name="二等辺三角形 7"/>
          <p:cNvSpPr/>
          <p:nvPr/>
        </p:nvSpPr>
        <p:spPr>
          <a:xfrm rot="5400000">
            <a:off x="3422374" y="4865138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755" y="3401628"/>
            <a:ext cx="3975287" cy="298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数字フォーマットの変更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y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軸の数字をカンマ区切りにしたい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27" y="1373141"/>
            <a:ext cx="7313146" cy="54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4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>
                <a:latin typeface="HG丸ｺﾞｼｯｸM-PRO"/>
                <a:ea typeface="HG丸ｺﾞｼｯｸM-PRO"/>
                <a:cs typeface="HG丸ｺﾞｼｯｸM-PRO"/>
              </a:rPr>
              <a:t>数字フォーマットの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変更（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scales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パッケージの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comma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247127"/>
            <a:ext cx="8763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>
                <a:latin typeface="HG丸ｺﾞｼｯｸM-PRO"/>
                <a:ea typeface="HG丸ｺﾞｼｯｸM-PRO"/>
                <a:cs typeface="HG丸ｺﾞｼｯｸM-PRO"/>
              </a:rPr>
              <a:t>数字フォーマットの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変更（結果）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図形グループ 4"/>
          <p:cNvGrpSpPr/>
          <p:nvPr/>
        </p:nvGrpSpPr>
        <p:grpSpPr>
          <a:xfrm>
            <a:off x="177917" y="3569956"/>
            <a:ext cx="8873017" cy="2981465"/>
            <a:chOff x="177917" y="3474623"/>
            <a:chExt cx="8873017" cy="2981465"/>
          </a:xfrm>
        </p:grpSpPr>
        <p:sp>
          <p:nvSpPr>
            <p:cNvPr id="7" name="二等辺三角形 6"/>
            <p:cNvSpPr/>
            <p:nvPr/>
          </p:nvSpPr>
          <p:spPr>
            <a:xfrm rot="5400000">
              <a:off x="3422374" y="4855861"/>
              <a:ext cx="2299253" cy="218989"/>
            </a:xfrm>
            <a:prstGeom prst="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17" y="3474623"/>
              <a:ext cx="3975287" cy="2981465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5935" y="3474731"/>
              <a:ext cx="3974999" cy="2981249"/>
            </a:xfrm>
            <a:prstGeom prst="rect">
              <a:avLst/>
            </a:prstGeom>
          </p:spPr>
        </p:pic>
      </p:grpSp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10" y="817555"/>
            <a:ext cx="7239380" cy="250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7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テキストの追加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棒グラフの上に数字を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載せたい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8" y="1657361"/>
            <a:ext cx="6934185" cy="52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1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テキスト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の追加（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geom_text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051050"/>
            <a:ext cx="8775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テキスト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の追加（結果）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73" y="819090"/>
            <a:ext cx="7865854" cy="2470174"/>
          </a:xfrm>
          <a:prstGeom prst="rect">
            <a:avLst/>
          </a:prstGeom>
        </p:spPr>
      </p:pic>
      <p:sp>
        <p:nvSpPr>
          <p:cNvPr id="8" name="二等辺三角形 7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7" y="3570064"/>
            <a:ext cx="3974999" cy="298124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92" y="3570064"/>
            <a:ext cx="3981491" cy="29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8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59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追加的ストの加工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テキスト（数字）をカンマ区切りにしたい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05" y="1620516"/>
            <a:ext cx="6890390" cy="51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13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追加的ストの加工（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scales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パッケージの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comma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44700"/>
            <a:ext cx="8763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追加的ストの加工（結果）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12" y="879385"/>
            <a:ext cx="7782177" cy="2458717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3" y="3570064"/>
            <a:ext cx="3981491" cy="298611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41" y="3570064"/>
            <a:ext cx="3981491" cy="29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90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積み上げ棒グラフの作成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積み上げ棒グラフを作りたい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76" y="1562931"/>
            <a:ext cx="6890848" cy="51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07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err="1" smtClean="0">
                <a:latin typeface="HG丸ｺﾞｼｯｸM-PRO"/>
                <a:ea typeface="HG丸ｺﾞｼｯｸM-PRO"/>
                <a:cs typeface="HG丸ｺﾞｼｯｸM-PRO"/>
              </a:rPr>
              <a:t>積み上げ棒グラフの作成（R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</a:t>
            </a:r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fill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オプションにグループとなる変数を指定する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71700"/>
            <a:ext cx="8763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積み上げ棒グラフの作成（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結果</a:t>
            </a:r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71" y="847755"/>
            <a:ext cx="6962659" cy="198789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65" y="2835645"/>
            <a:ext cx="5282071" cy="39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7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色セットの変更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棒の色セットを変更したい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91" y="1781109"/>
            <a:ext cx="6642219" cy="49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6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色セットの変更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（パレットの確認）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RColorBrewer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パッケージ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07493"/>
            <a:ext cx="88011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>
                <a:latin typeface="HG丸ｺﾞｼｯｸM-PRO"/>
                <a:ea typeface="HG丸ｺﾞｼｯｸM-PRO"/>
                <a:cs typeface="HG丸ｺﾞｼｯｸM-PRO"/>
              </a:rPr>
              <a:t>色セットの変更</a:t>
            </a:r>
            <a:r>
              <a:rPr lang="ja-JP" altLang="en-US" sz="2400" b="1" dirty="0">
                <a:latin typeface="HG丸ｺﾞｼｯｸM-PRO"/>
                <a:ea typeface="HG丸ｺﾞｼｯｸM-PRO"/>
                <a:cs typeface="HG丸ｺﾞｼｯｸM-PRO"/>
              </a:rPr>
              <a:t>（パレットの確認）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display.brewer.all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関数でパレットを確認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578580"/>
            <a:ext cx="8788400" cy="635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15128" b="17661"/>
          <a:stretch/>
        </p:blipFill>
        <p:spPr>
          <a:xfrm>
            <a:off x="542873" y="2536815"/>
            <a:ext cx="8058254" cy="40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色セットの変更（</a:t>
            </a:r>
            <a:r>
              <a:rPr kumimoji="1" lang="en-US" altLang="ja-JP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scale_fill_brewer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171700"/>
            <a:ext cx="8801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里洋平（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@</a:t>
            </a:r>
            <a:r>
              <a:rPr lang="en-US" altLang="ja-JP" sz="2400" b="1" dirty="0" err="1" smtClean="0">
                <a:latin typeface="HG丸ｺﾞｼｯｸM-PRO"/>
                <a:ea typeface="HG丸ｺﾞｼｯｸM-PRO"/>
                <a:cs typeface="HG丸ｺﾞｼｯｸM-PRO"/>
              </a:rPr>
              <a:t>yokkuns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0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色セットの変更（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結果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5" y="770172"/>
            <a:ext cx="7748951" cy="2202804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5" y="3570063"/>
            <a:ext cx="3981491" cy="29861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93" y="3570063"/>
            <a:ext cx="3981491" cy="29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8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棒に枠をつける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棒に枠をつけたい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10" y="1591316"/>
            <a:ext cx="6929780" cy="51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err="1" smtClean="0">
                <a:latin typeface="HG丸ｺﾞｼｯｸM-PRO"/>
                <a:ea typeface="HG丸ｺﾞｼｯｸM-PRO"/>
                <a:cs typeface="HG丸ｺﾞｼｯｸM-PRO"/>
              </a:rPr>
              <a:t>棒に枠をつける（R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</a:t>
            </a:r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オプションに枠色を指定する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044700"/>
            <a:ext cx="8775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棒に枠をつける（結果）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48" y="856541"/>
            <a:ext cx="7442504" cy="2337226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5" y="3570063"/>
            <a:ext cx="3981491" cy="298611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4" y="3570063"/>
            <a:ext cx="3981492" cy="29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100%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積み上げ棒グラフの作成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100%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積み上げ棒グラフを作りたい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99" y="1649716"/>
            <a:ext cx="6788202" cy="50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59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100%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積み上げ棒グラフ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position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fill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044700"/>
            <a:ext cx="8775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4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100%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積み上げ棒グラフ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37" y="847561"/>
            <a:ext cx="7252726" cy="2288125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" y="3570063"/>
            <a:ext cx="3981492" cy="298611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255" y="3570062"/>
            <a:ext cx="3981492" cy="29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5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棒を水平に並べる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棒を水平に並べたい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09" y="1576719"/>
            <a:ext cx="6963382" cy="52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7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棒を水平に並べる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positioin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dodge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057400"/>
            <a:ext cx="8775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4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棒を水平に並べる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35" y="801864"/>
            <a:ext cx="7223530" cy="2258006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9" y="3570062"/>
            <a:ext cx="3981492" cy="298611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388" y="3570062"/>
            <a:ext cx="3981492" cy="29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6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バッググラウンド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8" y="667876"/>
            <a:ext cx="8966084" cy="60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4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折れ線グラフを作りたい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02" y="1620517"/>
            <a:ext cx="6831997" cy="512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07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折れ線グラフの作成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geom_line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84400"/>
            <a:ext cx="8750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4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折れ線グラフの作成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7" y="768273"/>
            <a:ext cx="7281806" cy="207145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57" y="2985720"/>
            <a:ext cx="4887687" cy="36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28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y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軸の範囲指定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y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軸の範囲を指定したい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89" y="1693511"/>
            <a:ext cx="6613023" cy="49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20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y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軸の範囲指定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46530"/>
            <a:ext cx="878816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scale_y_continuous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関数の</a:t>
            </a:r>
            <a:endParaRPr lang="en-US" altLang="ja-JP" sz="32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limits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59000"/>
            <a:ext cx="8826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4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y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軸の範囲指定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43" y="757471"/>
            <a:ext cx="7524515" cy="2154501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" y="3570061"/>
            <a:ext cx="3981493" cy="29861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72" y="3570061"/>
            <a:ext cx="3981492" cy="29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1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点の追加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折れ線グラフに点を追加したい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94" y="1679726"/>
            <a:ext cx="6700612" cy="50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0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点の追加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geom_point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関数を追加する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057400"/>
            <a:ext cx="8775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点の追加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34" y="801864"/>
            <a:ext cx="7510933" cy="2336976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08" y="3570061"/>
            <a:ext cx="3981492" cy="298611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796" y="3570061"/>
            <a:ext cx="3981491" cy="29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1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sz="2400" b="1" dirty="0" err="1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Tokyo.R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の主催やってます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82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折れ線グラフのグループ化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グループごとの折れ線グラフを作りたい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10" y="1489125"/>
            <a:ext cx="6977980" cy="52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62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折れ線グラフのグループ化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31931"/>
            <a:ext cx="878816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group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と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</a:t>
            </a:r>
            <a:endParaRPr lang="en-US" altLang="ja-JP" sz="32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algn="ctr"/>
            <a:r>
              <a:rPr kumimoji="1"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グループとなる変数を指定する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32000"/>
            <a:ext cx="8763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折れ線グラフのグループ化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00" y="671565"/>
            <a:ext cx="7459001" cy="23782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63" y="2991401"/>
            <a:ext cx="4965675" cy="37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84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線の種類の変更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グループごとに線の種類を変えたい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01" y="1548331"/>
            <a:ext cx="6817398" cy="511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9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線の種類の変更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lty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オプションにグループとなる変数を指定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71700"/>
            <a:ext cx="8750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線の種類の変更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32" y="846754"/>
            <a:ext cx="8067537" cy="2306683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18" y="3570061"/>
            <a:ext cx="3981492" cy="29861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522" y="3583123"/>
            <a:ext cx="3964076" cy="297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29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散布図の作成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散布図を作りたい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01" y="1577530"/>
            <a:ext cx="6817399" cy="511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362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散布図の作成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geom_point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84400"/>
            <a:ext cx="8763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散布図の作成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98" y="724474"/>
            <a:ext cx="7296404" cy="206202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225" y="2844897"/>
            <a:ext cx="5201551" cy="39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1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著書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8" y="831006"/>
            <a:ext cx="8966084" cy="57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色と形の変更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グループごとに色と形を変えたい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05" y="1573415"/>
            <a:ext cx="6890390" cy="51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48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色と形の変更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17332"/>
            <a:ext cx="878816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と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shape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</a:t>
            </a:r>
            <a:endParaRPr lang="en-US" altLang="ja-JP" sz="32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algn="ctr"/>
            <a:r>
              <a:rPr kumimoji="1"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グループとなる変数を指定する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84400"/>
            <a:ext cx="8763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色と形の変更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6" y="797471"/>
            <a:ext cx="7763549" cy="2194046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25" y="3583123"/>
            <a:ext cx="3964077" cy="297305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825" y="3583123"/>
            <a:ext cx="3964077" cy="297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500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回帰直線の追加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回帰直線を追加したい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03" y="1548332"/>
            <a:ext cx="6846594" cy="51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00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回帰直線の追加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geom_smooth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57400"/>
            <a:ext cx="8763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回帰直線の追加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02" y="685800"/>
            <a:ext cx="7621596" cy="2385891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40" y="3574371"/>
            <a:ext cx="3975746" cy="298181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25" y="3583123"/>
            <a:ext cx="3964077" cy="297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11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グループ別回帰直線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グループごとに回帰直線を引きたい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02" y="1548332"/>
            <a:ext cx="6831997" cy="51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45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グループ別回帰直線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グループ化して</a:t>
            </a:r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geom_smooth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44700"/>
            <a:ext cx="8763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8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グループ別回帰直線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24" y="733395"/>
            <a:ext cx="7734353" cy="2443607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7" y="3583123"/>
            <a:ext cx="3964077" cy="297305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258" y="3583124"/>
            <a:ext cx="3964077" cy="297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301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ヒストグラムの作成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ヒストグラムを作りたい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14" y="1489124"/>
            <a:ext cx="7050972" cy="52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13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ヒストグラムの作成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geom_histogram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438400"/>
            <a:ext cx="8801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ヒストグラムの作成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2" y="671891"/>
            <a:ext cx="8376677" cy="187357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51" y="2559030"/>
            <a:ext cx="5654098" cy="42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51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棒を白抜きにしたい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8" y="1412478"/>
            <a:ext cx="7221765" cy="54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643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46530"/>
            <a:ext cx="878816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オプションと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fill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オプションで</a:t>
            </a:r>
            <a:endParaRPr lang="en-US" altLang="ja-JP" sz="32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algn="ctr"/>
            <a:r>
              <a:rPr kumimoji="1"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線と棒の色を指定する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78100"/>
            <a:ext cx="8763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05770"/>
            <a:ext cx="8763000" cy="1689100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8" y="3574371"/>
            <a:ext cx="3975746" cy="298181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54" y="3574372"/>
            <a:ext cx="3975746" cy="29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600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ビン幅の変更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棒の幅を変更したい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15" y="1577529"/>
            <a:ext cx="6831371" cy="51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736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ビン幅の変更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binwidth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463800"/>
            <a:ext cx="87757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8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ビン幅の変更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901680"/>
            <a:ext cx="8775700" cy="1930400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2" y="3574372"/>
            <a:ext cx="3975746" cy="298181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073" y="3574373"/>
            <a:ext cx="3975747" cy="29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43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パッケージとは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2" y="2319246"/>
            <a:ext cx="8640537" cy="404602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75179" y="811244"/>
            <a:ext cx="87881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統一されたインタフェースとオプションで</a:t>
            </a:r>
            <a:endParaRPr kumimoji="1" lang="en-US" altLang="ja-JP" sz="24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algn="ctr"/>
            <a:r>
              <a:rPr lang="ja-JP" altLang="en-US" sz="24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簡単にきれいでパワフルなグラフが作成出来る</a:t>
            </a:r>
            <a:r>
              <a:rPr kumimoji="1" lang="ja-JP" altLang="en-US" sz="24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パッケージ</a:t>
            </a:r>
            <a:endParaRPr kumimoji="1" lang="ja-JP" altLang="en-US" sz="24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61802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箱ひげ図の作成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箱ひげ図を作りたい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18" y="1438383"/>
            <a:ext cx="7109364" cy="533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0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箱ひげ図の作成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geom_boxplot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590800"/>
            <a:ext cx="8788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158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箱ひげ図の作成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7" y="914400"/>
            <a:ext cx="8788400" cy="1676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439" y="2663795"/>
            <a:ext cx="5435123" cy="407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416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5179" y="2321008"/>
            <a:ext cx="8788167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3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Enjoy!</a:t>
            </a:r>
            <a:endParaRPr kumimoji="1" lang="ja-JP" altLang="en-US" sz="138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201134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エグゼクティブ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542</TotalTime>
  <Words>1102</Words>
  <Application>Microsoft Macintosh PowerPoint</Application>
  <PresentationFormat>画面に合わせる (4:3)</PresentationFormat>
  <Paragraphs>228</Paragraphs>
  <Slides>94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94</vt:i4>
      </vt:variant>
    </vt:vector>
  </HeadingPairs>
  <TitlesOfParts>
    <vt:vector size="95" baseType="lpstr">
      <vt:lpstr>エグゼクティブ</vt:lpstr>
      <vt:lpstr>ggplot2によるデータ可視化</vt:lpstr>
      <vt:lpstr>AGENDA</vt:lpstr>
      <vt:lpstr>AGENDA</vt:lpstr>
      <vt:lpstr>里洋平（@yokkuns）</vt:lpstr>
      <vt:lpstr>バッググラウンド</vt:lpstr>
      <vt:lpstr>Tokyo.Rの主催やってます</vt:lpstr>
      <vt:lpstr>著書</vt:lpstr>
      <vt:lpstr>AGENDA</vt:lpstr>
      <vt:lpstr>ggplot2パッケージとは</vt:lpstr>
      <vt:lpstr>ggplot2によるグラフ作成のイメージ</vt:lpstr>
      <vt:lpstr>ggplot2によるグラフ作成の流れ</vt:lpstr>
      <vt:lpstr>本資料で使用するデータ</vt:lpstr>
      <vt:lpstr>データの作成 ①：商品1の月次売上データ</vt:lpstr>
      <vt:lpstr>データの作成 ②：商品1,2の月次売上データ</vt:lpstr>
      <vt:lpstr>データの作成 ③：店舗1〜3の商品3,4の日次売上データ</vt:lpstr>
      <vt:lpstr>AGENDA</vt:lpstr>
      <vt:lpstr>基本的な棒グラフ</vt:lpstr>
      <vt:lpstr>背景色の変更</vt:lpstr>
      <vt:lpstr>背景色の変更（Rコード）</vt:lpstr>
      <vt:lpstr>背景色の変更（結果）</vt:lpstr>
      <vt:lpstr>軸ラベル・タイトルの変更</vt:lpstr>
      <vt:lpstr>軸ラベル・タイトルの変更（Rコード）</vt:lpstr>
      <vt:lpstr>軸ラベル・タイトルの変更（結果）</vt:lpstr>
      <vt:lpstr>数字フォーマットの変更</vt:lpstr>
      <vt:lpstr>数字フォーマットの変更（Rコード）</vt:lpstr>
      <vt:lpstr>数字フォーマットの変更（結果）</vt:lpstr>
      <vt:lpstr>テキストの追加</vt:lpstr>
      <vt:lpstr>テキストの追加（Rコード）</vt:lpstr>
      <vt:lpstr>テキストの追加（結果）</vt:lpstr>
      <vt:lpstr>追加的ストの加工</vt:lpstr>
      <vt:lpstr>追加的ストの加工（Rコード）</vt:lpstr>
      <vt:lpstr>追加的ストの加工（結果）</vt:lpstr>
      <vt:lpstr>積み上げ棒グラフの作成</vt:lpstr>
      <vt:lpstr>積み上げ棒グラフの作成（Rコード）</vt:lpstr>
      <vt:lpstr>積み上げ棒グラフの作成（結果）</vt:lpstr>
      <vt:lpstr>色セットの変更</vt:lpstr>
      <vt:lpstr>色セットの変更（パレットの確認）</vt:lpstr>
      <vt:lpstr>色セットの変更（パレットの確認）</vt:lpstr>
      <vt:lpstr>色セットの変更（Rコード）</vt:lpstr>
      <vt:lpstr>色セットの変更（結果）</vt:lpstr>
      <vt:lpstr>棒に枠をつける</vt:lpstr>
      <vt:lpstr>棒に枠をつける（Rコード）</vt:lpstr>
      <vt:lpstr>棒に枠をつける（結果）</vt:lpstr>
      <vt:lpstr>100%積み上げ棒グラフの作成</vt:lpstr>
      <vt:lpstr>100%積み上げ棒グラフ （Rコード）</vt:lpstr>
      <vt:lpstr>100%積み上げ棒グラフ （結果）</vt:lpstr>
      <vt:lpstr>棒を水平に並べる</vt:lpstr>
      <vt:lpstr>棒を水平に並べる （Rコード）</vt:lpstr>
      <vt:lpstr>棒を水平に並べる （結果）</vt:lpstr>
      <vt:lpstr>AGENDA</vt:lpstr>
      <vt:lpstr>折れ線グラフの作成</vt:lpstr>
      <vt:lpstr>折れ線グラフの作成 （Rコード）</vt:lpstr>
      <vt:lpstr>折れ線グラフの作成 （結果）</vt:lpstr>
      <vt:lpstr>y軸の範囲指定</vt:lpstr>
      <vt:lpstr>y軸の範囲指定 （Rコード）</vt:lpstr>
      <vt:lpstr>y軸の範囲指定 （結果）</vt:lpstr>
      <vt:lpstr>点の追加</vt:lpstr>
      <vt:lpstr>点の追加 （Rコード）</vt:lpstr>
      <vt:lpstr>点の追加 （結果）</vt:lpstr>
      <vt:lpstr>折れ線グラフのグループ化</vt:lpstr>
      <vt:lpstr>折れ線グラフのグループ化 （Rコード）</vt:lpstr>
      <vt:lpstr>折れ線グラフのグループ化 （結果）</vt:lpstr>
      <vt:lpstr>線の種類の変更</vt:lpstr>
      <vt:lpstr>線の種類の変更 （Rコード）</vt:lpstr>
      <vt:lpstr>線の種類の変更 （結果）</vt:lpstr>
      <vt:lpstr>AGENDA</vt:lpstr>
      <vt:lpstr>散布図の作成</vt:lpstr>
      <vt:lpstr>散布図の作成 （Rコード）</vt:lpstr>
      <vt:lpstr>散布図の作成 （結果）</vt:lpstr>
      <vt:lpstr>色と形の変更</vt:lpstr>
      <vt:lpstr>色と形の変更 （Rコード）</vt:lpstr>
      <vt:lpstr>色と形の変更 （結果）</vt:lpstr>
      <vt:lpstr>回帰直線の追加</vt:lpstr>
      <vt:lpstr>回帰直線の追加 （Rコード）</vt:lpstr>
      <vt:lpstr>回帰直線の追加 （結果）</vt:lpstr>
      <vt:lpstr>グループ別回帰直線</vt:lpstr>
      <vt:lpstr>グループ別回帰直線 （Rコード）</vt:lpstr>
      <vt:lpstr>グループ別回帰直線 （結果）</vt:lpstr>
      <vt:lpstr>AGENDA</vt:lpstr>
      <vt:lpstr>ヒストグラムの作成</vt:lpstr>
      <vt:lpstr>ヒストグラムの作成 （Rコード）</vt:lpstr>
      <vt:lpstr>ヒストグラムの作成 （結果）</vt:lpstr>
      <vt:lpstr>色の変更</vt:lpstr>
      <vt:lpstr>色の変更 （Rコード）</vt:lpstr>
      <vt:lpstr>色の変更 （Rコード）</vt:lpstr>
      <vt:lpstr>ビン幅の変更</vt:lpstr>
      <vt:lpstr>ビン幅の変更 （Rコード）</vt:lpstr>
      <vt:lpstr>ビン幅の変更 （結果）</vt:lpstr>
      <vt:lpstr>AGENDA</vt:lpstr>
      <vt:lpstr>箱ひげ図の作成</vt:lpstr>
      <vt:lpstr>箱ひげ図の作成 （Rコード）</vt:lpstr>
      <vt:lpstr>箱ひげ図の作成 （結果）</vt:lpstr>
      <vt:lpstr>AGENDA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里 洋平</dc:creator>
  <cp:lastModifiedBy>里 洋平</cp:lastModifiedBy>
  <cp:revision>175</cp:revision>
  <dcterms:created xsi:type="dcterms:W3CDTF">2014-08-28T15:46:55Z</dcterms:created>
  <dcterms:modified xsi:type="dcterms:W3CDTF">2014-08-29T01:01:52Z</dcterms:modified>
</cp:coreProperties>
</file>